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4"/>
  </p:notesMasterIdLst>
  <p:sldIdLst>
    <p:sldId id="256" r:id="rId2"/>
    <p:sldId id="269" r:id="rId3"/>
    <p:sldId id="362" r:id="rId4"/>
    <p:sldId id="364" r:id="rId5"/>
    <p:sldId id="365" r:id="rId6"/>
    <p:sldId id="363" r:id="rId7"/>
    <p:sldId id="367" r:id="rId8"/>
    <p:sldId id="368" r:id="rId9"/>
    <p:sldId id="369" r:id="rId10"/>
    <p:sldId id="370" r:id="rId11"/>
    <p:sldId id="374" r:id="rId12"/>
    <p:sldId id="543" r:id="rId13"/>
    <p:sldId id="371" r:id="rId14"/>
    <p:sldId id="372" r:id="rId15"/>
    <p:sldId id="558" r:id="rId16"/>
    <p:sldId id="375" r:id="rId17"/>
    <p:sldId id="550" r:id="rId18"/>
    <p:sldId id="551" r:id="rId19"/>
    <p:sldId id="272" r:id="rId20"/>
    <p:sldId id="562" r:id="rId21"/>
    <p:sldId id="373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428" r:id="rId75"/>
    <p:sldId id="429" r:id="rId76"/>
    <p:sldId id="430" r:id="rId77"/>
    <p:sldId id="432" r:id="rId78"/>
    <p:sldId id="431" r:id="rId79"/>
    <p:sldId id="433" r:id="rId80"/>
    <p:sldId id="434" r:id="rId81"/>
    <p:sldId id="435" r:id="rId82"/>
    <p:sldId id="436" r:id="rId83"/>
    <p:sldId id="437" r:id="rId84"/>
    <p:sldId id="439" r:id="rId85"/>
    <p:sldId id="438" r:id="rId86"/>
    <p:sldId id="440" r:id="rId87"/>
    <p:sldId id="441" r:id="rId88"/>
    <p:sldId id="442" r:id="rId89"/>
    <p:sldId id="443" r:id="rId90"/>
    <p:sldId id="444" r:id="rId91"/>
    <p:sldId id="445" r:id="rId92"/>
    <p:sldId id="446" r:id="rId93"/>
    <p:sldId id="447" r:id="rId94"/>
    <p:sldId id="448" r:id="rId95"/>
    <p:sldId id="449" r:id="rId96"/>
    <p:sldId id="450" r:id="rId97"/>
    <p:sldId id="451" r:id="rId98"/>
    <p:sldId id="452" r:id="rId99"/>
    <p:sldId id="453" r:id="rId100"/>
    <p:sldId id="454" r:id="rId101"/>
    <p:sldId id="455" r:id="rId102"/>
    <p:sldId id="456" r:id="rId10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60"/>
    <p:restoredTop sz="93084" autoAdjust="0"/>
  </p:normalViewPr>
  <p:slideViewPr>
    <p:cSldViewPr snapToGrid="0" snapToObjects="1">
      <p:cViewPr varScale="1">
        <p:scale>
          <a:sx n="112" d="100"/>
          <a:sy n="112" d="100"/>
        </p:scale>
        <p:origin x="144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...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940075-A381-5F48-AA60-A81852492BEE}" type="doc">
      <dgm:prSet loTypeId="urn:microsoft.com/office/officeart/2008/layout/CaptionedPicture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35F6FA3-8C1E-9348-AA84-66E929F77AFE}">
      <dgm:prSet custT="1"/>
      <dgm:spPr/>
      <dgm:t>
        <a:bodyPr/>
        <a:lstStyle/>
        <a:p>
          <a:r>
            <a:rPr lang="ru-RU" sz="1100"/>
            <a:t>Масштабируемость на вычислительном кластере</a:t>
          </a:r>
        </a:p>
      </dgm:t>
    </dgm:pt>
    <dgm:pt modelId="{50114C3C-5AFC-BA41-9D01-B40AFB974D02}" type="parTrans" cxnId="{4EA60C45-6ACD-3143-A455-2635895F0650}">
      <dgm:prSet/>
      <dgm:spPr/>
      <dgm:t>
        <a:bodyPr/>
        <a:lstStyle/>
        <a:p>
          <a:endParaRPr lang="ru-RU" sz="2400"/>
        </a:p>
      </dgm:t>
    </dgm:pt>
    <dgm:pt modelId="{715A43D8-19A9-5943-BB45-3B77DD6EA85F}" type="sibTrans" cxnId="{4EA60C45-6ACD-3143-A455-2635895F0650}">
      <dgm:prSet/>
      <dgm:spPr/>
      <dgm:t>
        <a:bodyPr/>
        <a:lstStyle/>
        <a:p>
          <a:endParaRPr lang="ru-RU" sz="2400"/>
        </a:p>
      </dgm:t>
    </dgm:pt>
    <dgm:pt modelId="{E598321C-21C0-1847-8874-B6CF56C4E44D}">
      <dgm:prSet custT="1"/>
      <dgm:spPr/>
      <dgm:t>
        <a:bodyPr/>
        <a:lstStyle/>
        <a:p>
          <a:r>
            <a:rPr lang="ru-RU" sz="1100"/>
            <a:t>Полиномиальное (быстрое) время решения задачи обученным агентом</a:t>
          </a:r>
        </a:p>
      </dgm:t>
    </dgm:pt>
    <dgm:pt modelId="{137E19AB-F60F-184C-9098-12FAB089FCF7}" type="parTrans" cxnId="{A8359F96-666A-F84C-93EF-3109CFDFD7E1}">
      <dgm:prSet/>
      <dgm:spPr/>
      <dgm:t>
        <a:bodyPr/>
        <a:lstStyle/>
        <a:p>
          <a:endParaRPr lang="ru-RU" sz="2400"/>
        </a:p>
      </dgm:t>
    </dgm:pt>
    <dgm:pt modelId="{81D8FAF3-7E96-6C47-8DE4-030EDCB36AC6}" type="sibTrans" cxnId="{A8359F96-666A-F84C-93EF-3109CFDFD7E1}">
      <dgm:prSet/>
      <dgm:spPr/>
      <dgm:t>
        <a:bodyPr/>
        <a:lstStyle/>
        <a:p>
          <a:endParaRPr lang="ru-RU" sz="2400"/>
        </a:p>
      </dgm:t>
    </dgm:pt>
    <dgm:pt modelId="{2BE3B8DF-7F1F-7A43-98BB-0F65019E9FAF}">
      <dgm:prSet custT="1"/>
      <dgm:spPr/>
      <dgm:t>
        <a:bodyPr/>
        <a:lstStyle/>
        <a:p>
          <a:r>
            <a:rPr lang="ru-RU" sz="1100" dirty="0"/>
            <a:t>В большинстве случаев задачу можно описать</a:t>
          </a:r>
          <a:r>
            <a:rPr lang="en-US" sz="1100" dirty="0"/>
            <a:t> </a:t>
          </a:r>
          <a:r>
            <a:rPr lang="ru-RU" sz="1100" dirty="0"/>
            <a:t>без использования сложных аналитических математических моделей, а сразу на языке программирования</a:t>
          </a:r>
        </a:p>
      </dgm:t>
    </dgm:pt>
    <dgm:pt modelId="{67CE83B4-B81E-1848-A907-BB7F8CC52BE9}" type="parTrans" cxnId="{24B66D2C-4931-5546-8DEC-07C1B00E1208}">
      <dgm:prSet/>
      <dgm:spPr/>
      <dgm:t>
        <a:bodyPr/>
        <a:lstStyle/>
        <a:p>
          <a:endParaRPr lang="ru-RU" sz="2400"/>
        </a:p>
      </dgm:t>
    </dgm:pt>
    <dgm:pt modelId="{3EB73C6C-EFF8-C44A-899F-3E8C396E20B6}" type="sibTrans" cxnId="{24B66D2C-4931-5546-8DEC-07C1B00E1208}">
      <dgm:prSet/>
      <dgm:spPr/>
      <dgm:t>
        <a:bodyPr/>
        <a:lstStyle/>
        <a:p>
          <a:endParaRPr lang="ru-RU" sz="2400"/>
        </a:p>
      </dgm:t>
    </dgm:pt>
    <dgm:pt modelId="{E5BB3454-A2D6-B349-94FD-E7550BB1939F}" type="pres">
      <dgm:prSet presAssocID="{CE940075-A381-5F48-AA60-A81852492BEE}" presName="Name0" presStyleCnt="0">
        <dgm:presLayoutVars>
          <dgm:chMax/>
          <dgm:chPref/>
          <dgm:dir/>
        </dgm:presLayoutVars>
      </dgm:prSet>
      <dgm:spPr/>
    </dgm:pt>
    <dgm:pt modelId="{EDC81F5C-87D8-DD4B-905C-64E561D3D5C5}" type="pres">
      <dgm:prSet presAssocID="{835F6FA3-8C1E-9348-AA84-66E929F77AFE}" presName="composite" presStyleCnt="0">
        <dgm:presLayoutVars>
          <dgm:chMax val="1"/>
          <dgm:chPref val="1"/>
        </dgm:presLayoutVars>
      </dgm:prSet>
      <dgm:spPr/>
    </dgm:pt>
    <dgm:pt modelId="{07E6DB29-51C0-2847-A9C1-24B9D8EEEE40}" type="pres">
      <dgm:prSet presAssocID="{835F6FA3-8C1E-9348-AA84-66E929F77AFE}" presName="Accent" presStyleLbl="trAlignAcc1" presStyleIdx="0" presStyleCnt="3">
        <dgm:presLayoutVars>
          <dgm:chMax val="0"/>
          <dgm:chPref val="0"/>
        </dgm:presLayoutVars>
      </dgm:prSet>
      <dgm:spPr/>
    </dgm:pt>
    <dgm:pt modelId="{9DA99548-2EDA-044B-8D0C-409680939469}" type="pres">
      <dgm:prSet presAssocID="{835F6FA3-8C1E-9348-AA84-66E929F77AF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3E24BD18-072B-4346-88BF-DBA1F1A4BAEB}" type="pres">
      <dgm:prSet presAssocID="{835F6FA3-8C1E-9348-AA84-66E929F77AFE}" presName="ChildComposite" presStyleCnt="0"/>
      <dgm:spPr/>
    </dgm:pt>
    <dgm:pt modelId="{E093DDCF-6FD3-2148-83EA-4FE18C16792D}" type="pres">
      <dgm:prSet presAssocID="{835F6FA3-8C1E-9348-AA84-66E929F77A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3022F6-31FD-9A48-BCE8-1454950B02D1}" type="pres">
      <dgm:prSet presAssocID="{835F6FA3-8C1E-9348-AA84-66E929F77AF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CDC93BC0-5308-5149-BD1D-C5AE341497C3}" type="pres">
      <dgm:prSet presAssocID="{715A43D8-19A9-5943-BB45-3B77DD6EA85F}" presName="sibTrans" presStyleCnt="0"/>
      <dgm:spPr/>
    </dgm:pt>
    <dgm:pt modelId="{11301459-B1A4-5D43-8481-11A3153CB385}" type="pres">
      <dgm:prSet presAssocID="{E598321C-21C0-1847-8874-B6CF56C4E44D}" presName="composite" presStyleCnt="0">
        <dgm:presLayoutVars>
          <dgm:chMax val="1"/>
          <dgm:chPref val="1"/>
        </dgm:presLayoutVars>
      </dgm:prSet>
      <dgm:spPr/>
    </dgm:pt>
    <dgm:pt modelId="{7D8C22E1-5668-B844-B76E-9B90248A58EC}" type="pres">
      <dgm:prSet presAssocID="{E598321C-21C0-1847-8874-B6CF56C4E44D}" presName="Accent" presStyleLbl="trAlignAcc1" presStyleIdx="1" presStyleCnt="3">
        <dgm:presLayoutVars>
          <dgm:chMax val="0"/>
          <dgm:chPref val="0"/>
        </dgm:presLayoutVars>
      </dgm:prSet>
      <dgm:spPr/>
    </dgm:pt>
    <dgm:pt modelId="{EA7DB65C-D622-0940-B32C-66F8FDE239D1}" type="pres">
      <dgm:prSet presAssocID="{E598321C-21C0-1847-8874-B6CF56C4E44D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9B2997A0-9D78-324D-A4D2-FAD1FE72F564}" type="pres">
      <dgm:prSet presAssocID="{E598321C-21C0-1847-8874-B6CF56C4E44D}" presName="ChildComposite" presStyleCnt="0"/>
      <dgm:spPr/>
    </dgm:pt>
    <dgm:pt modelId="{04322516-A912-5546-869D-2B330215ABEF}" type="pres">
      <dgm:prSet presAssocID="{E598321C-21C0-1847-8874-B6CF56C4E44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728A1D1-2016-CB4F-99BD-835E3972E2A9}" type="pres">
      <dgm:prSet presAssocID="{E598321C-21C0-1847-8874-B6CF56C4E44D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C4BAE18B-C6A6-654A-8DB5-8BCD6B64FFB2}" type="pres">
      <dgm:prSet presAssocID="{81D8FAF3-7E96-6C47-8DE4-030EDCB36AC6}" presName="sibTrans" presStyleCnt="0"/>
      <dgm:spPr/>
    </dgm:pt>
    <dgm:pt modelId="{AC3889D2-2006-3446-BFDE-A29FAE3CA545}" type="pres">
      <dgm:prSet presAssocID="{2BE3B8DF-7F1F-7A43-98BB-0F65019E9FAF}" presName="composite" presStyleCnt="0">
        <dgm:presLayoutVars>
          <dgm:chMax val="1"/>
          <dgm:chPref val="1"/>
        </dgm:presLayoutVars>
      </dgm:prSet>
      <dgm:spPr/>
    </dgm:pt>
    <dgm:pt modelId="{57B0D36D-CEC9-324D-9494-1F152CC35205}" type="pres">
      <dgm:prSet presAssocID="{2BE3B8DF-7F1F-7A43-98BB-0F65019E9FAF}" presName="Accent" presStyleLbl="trAlignAcc1" presStyleIdx="2" presStyleCnt="3">
        <dgm:presLayoutVars>
          <dgm:chMax val="0"/>
          <dgm:chPref val="0"/>
        </dgm:presLayoutVars>
      </dgm:prSet>
      <dgm:spPr/>
    </dgm:pt>
    <dgm:pt modelId="{C259AED0-E111-184D-9C71-07BCABE502D7}" type="pres">
      <dgm:prSet presAssocID="{2BE3B8DF-7F1F-7A43-98BB-0F65019E9FA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10FF80A9-55E2-8D47-8485-3C8A7F3594C6}" type="pres">
      <dgm:prSet presAssocID="{2BE3B8DF-7F1F-7A43-98BB-0F65019E9FAF}" presName="ChildComposite" presStyleCnt="0"/>
      <dgm:spPr/>
    </dgm:pt>
    <dgm:pt modelId="{ADE18CE1-9113-9148-B837-9BE8D79BC3C4}" type="pres">
      <dgm:prSet presAssocID="{2BE3B8DF-7F1F-7A43-98BB-0F65019E9FA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0C487D-AFA0-FA46-8528-4766FC0D0CB0}" type="pres">
      <dgm:prSet presAssocID="{2BE3B8DF-7F1F-7A43-98BB-0F65019E9FA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0400303-37DC-6340-A36C-A4D38A955696}" type="presOf" srcId="{CE940075-A381-5F48-AA60-A81852492BEE}" destId="{E5BB3454-A2D6-B349-94FD-E7550BB1939F}" srcOrd="0" destOrd="0" presId="urn:microsoft.com/office/officeart/2008/layout/CaptionedPictures"/>
    <dgm:cxn modelId="{24B66D2C-4931-5546-8DEC-07C1B00E1208}" srcId="{CE940075-A381-5F48-AA60-A81852492BEE}" destId="{2BE3B8DF-7F1F-7A43-98BB-0F65019E9FAF}" srcOrd="2" destOrd="0" parTransId="{67CE83B4-B81E-1848-A907-BB7F8CC52BE9}" sibTransId="{3EB73C6C-EFF8-C44A-899F-3E8C396E20B6}"/>
    <dgm:cxn modelId="{4EA60C45-6ACD-3143-A455-2635895F0650}" srcId="{CE940075-A381-5F48-AA60-A81852492BEE}" destId="{835F6FA3-8C1E-9348-AA84-66E929F77AFE}" srcOrd="0" destOrd="0" parTransId="{50114C3C-5AFC-BA41-9D01-B40AFB974D02}" sibTransId="{715A43D8-19A9-5943-BB45-3B77DD6EA85F}"/>
    <dgm:cxn modelId="{EC8EB54E-A086-7248-A57C-D6E18CF781E7}" type="presOf" srcId="{2BE3B8DF-7F1F-7A43-98BB-0F65019E9FAF}" destId="{730C487D-AFA0-FA46-8528-4766FC0D0CB0}" srcOrd="0" destOrd="0" presId="urn:microsoft.com/office/officeart/2008/layout/CaptionedPictures"/>
    <dgm:cxn modelId="{8658815C-8ECB-B742-A781-215F31A4C89F}" type="presOf" srcId="{835F6FA3-8C1E-9348-AA84-66E929F77AFE}" destId="{D73022F6-31FD-9A48-BCE8-1454950B02D1}" srcOrd="0" destOrd="0" presId="urn:microsoft.com/office/officeart/2008/layout/CaptionedPictures"/>
    <dgm:cxn modelId="{814E1374-1FE0-4A43-B8AF-635DAC09D83C}" type="presOf" srcId="{E598321C-21C0-1847-8874-B6CF56C4E44D}" destId="{F728A1D1-2016-CB4F-99BD-835E3972E2A9}" srcOrd="0" destOrd="0" presId="urn:microsoft.com/office/officeart/2008/layout/CaptionedPictures"/>
    <dgm:cxn modelId="{A8359F96-666A-F84C-93EF-3109CFDFD7E1}" srcId="{CE940075-A381-5F48-AA60-A81852492BEE}" destId="{E598321C-21C0-1847-8874-B6CF56C4E44D}" srcOrd="1" destOrd="0" parTransId="{137E19AB-F60F-184C-9098-12FAB089FCF7}" sibTransId="{81D8FAF3-7E96-6C47-8DE4-030EDCB36AC6}"/>
    <dgm:cxn modelId="{BA2EA86E-190C-D34A-808A-44E10DB5124B}" type="presParOf" srcId="{E5BB3454-A2D6-B349-94FD-E7550BB1939F}" destId="{EDC81F5C-87D8-DD4B-905C-64E561D3D5C5}" srcOrd="0" destOrd="0" presId="urn:microsoft.com/office/officeart/2008/layout/CaptionedPictures"/>
    <dgm:cxn modelId="{37630359-0AFD-1B45-AB41-4266CF1DB8BA}" type="presParOf" srcId="{EDC81F5C-87D8-DD4B-905C-64E561D3D5C5}" destId="{07E6DB29-51C0-2847-A9C1-24B9D8EEEE40}" srcOrd="0" destOrd="0" presId="urn:microsoft.com/office/officeart/2008/layout/CaptionedPictures"/>
    <dgm:cxn modelId="{077935E4-6893-BF49-AD8D-E2F991341A6C}" type="presParOf" srcId="{EDC81F5C-87D8-DD4B-905C-64E561D3D5C5}" destId="{9DA99548-2EDA-044B-8D0C-409680939469}" srcOrd="1" destOrd="0" presId="urn:microsoft.com/office/officeart/2008/layout/CaptionedPictures"/>
    <dgm:cxn modelId="{63575CF2-E5EE-FE4D-9375-ED9B967DD0A5}" type="presParOf" srcId="{EDC81F5C-87D8-DD4B-905C-64E561D3D5C5}" destId="{3E24BD18-072B-4346-88BF-DBA1F1A4BAEB}" srcOrd="2" destOrd="0" presId="urn:microsoft.com/office/officeart/2008/layout/CaptionedPictures"/>
    <dgm:cxn modelId="{540D2E86-07A2-1248-A551-A063BADF3E35}" type="presParOf" srcId="{3E24BD18-072B-4346-88BF-DBA1F1A4BAEB}" destId="{E093DDCF-6FD3-2148-83EA-4FE18C16792D}" srcOrd="0" destOrd="0" presId="urn:microsoft.com/office/officeart/2008/layout/CaptionedPictures"/>
    <dgm:cxn modelId="{DCBAA492-536B-7D48-9B9B-ABB0353E295F}" type="presParOf" srcId="{3E24BD18-072B-4346-88BF-DBA1F1A4BAEB}" destId="{D73022F6-31FD-9A48-BCE8-1454950B02D1}" srcOrd="1" destOrd="0" presId="urn:microsoft.com/office/officeart/2008/layout/CaptionedPictures"/>
    <dgm:cxn modelId="{AD6D50E6-AF6A-774A-AB5B-5C52E4F13A6E}" type="presParOf" srcId="{E5BB3454-A2D6-B349-94FD-E7550BB1939F}" destId="{CDC93BC0-5308-5149-BD1D-C5AE341497C3}" srcOrd="1" destOrd="0" presId="urn:microsoft.com/office/officeart/2008/layout/CaptionedPictures"/>
    <dgm:cxn modelId="{B0B21FBA-72EB-BA43-A1A3-8EE143958259}" type="presParOf" srcId="{E5BB3454-A2D6-B349-94FD-E7550BB1939F}" destId="{11301459-B1A4-5D43-8481-11A3153CB385}" srcOrd="2" destOrd="0" presId="urn:microsoft.com/office/officeart/2008/layout/CaptionedPictures"/>
    <dgm:cxn modelId="{5D2D400D-585C-A547-A126-EE8931A50ABE}" type="presParOf" srcId="{11301459-B1A4-5D43-8481-11A3153CB385}" destId="{7D8C22E1-5668-B844-B76E-9B90248A58EC}" srcOrd="0" destOrd="0" presId="urn:microsoft.com/office/officeart/2008/layout/CaptionedPictures"/>
    <dgm:cxn modelId="{7DF351EC-596B-3D47-BC27-B3EC09843B65}" type="presParOf" srcId="{11301459-B1A4-5D43-8481-11A3153CB385}" destId="{EA7DB65C-D622-0940-B32C-66F8FDE239D1}" srcOrd="1" destOrd="0" presId="urn:microsoft.com/office/officeart/2008/layout/CaptionedPictures"/>
    <dgm:cxn modelId="{5E291A2D-68D9-044A-9FB0-958BB16DFA3F}" type="presParOf" srcId="{11301459-B1A4-5D43-8481-11A3153CB385}" destId="{9B2997A0-9D78-324D-A4D2-FAD1FE72F564}" srcOrd="2" destOrd="0" presId="urn:microsoft.com/office/officeart/2008/layout/CaptionedPictures"/>
    <dgm:cxn modelId="{85D71471-8359-1940-9DB4-D4461C3A44EF}" type="presParOf" srcId="{9B2997A0-9D78-324D-A4D2-FAD1FE72F564}" destId="{04322516-A912-5546-869D-2B330215ABEF}" srcOrd="0" destOrd="0" presId="urn:microsoft.com/office/officeart/2008/layout/CaptionedPictures"/>
    <dgm:cxn modelId="{CCF1C089-5BAD-6449-A25A-A850E99C34B1}" type="presParOf" srcId="{9B2997A0-9D78-324D-A4D2-FAD1FE72F564}" destId="{F728A1D1-2016-CB4F-99BD-835E3972E2A9}" srcOrd="1" destOrd="0" presId="urn:microsoft.com/office/officeart/2008/layout/CaptionedPictures"/>
    <dgm:cxn modelId="{2B47EE59-1C7C-5B4A-B6B4-A6D9C9D09326}" type="presParOf" srcId="{E5BB3454-A2D6-B349-94FD-E7550BB1939F}" destId="{C4BAE18B-C6A6-654A-8DB5-8BCD6B64FFB2}" srcOrd="3" destOrd="0" presId="urn:microsoft.com/office/officeart/2008/layout/CaptionedPictures"/>
    <dgm:cxn modelId="{8A0BF5A1-8488-544C-9F02-5AAE1B4F2CFE}" type="presParOf" srcId="{E5BB3454-A2D6-B349-94FD-E7550BB1939F}" destId="{AC3889D2-2006-3446-BFDE-A29FAE3CA545}" srcOrd="4" destOrd="0" presId="urn:microsoft.com/office/officeart/2008/layout/CaptionedPictures"/>
    <dgm:cxn modelId="{354CA10F-FB5F-3D4E-BDAD-C357A649FBD0}" type="presParOf" srcId="{AC3889D2-2006-3446-BFDE-A29FAE3CA545}" destId="{57B0D36D-CEC9-324D-9494-1F152CC35205}" srcOrd="0" destOrd="0" presId="urn:microsoft.com/office/officeart/2008/layout/CaptionedPictures"/>
    <dgm:cxn modelId="{3A199EA1-1462-564A-807D-8B50EBE36A3A}" type="presParOf" srcId="{AC3889D2-2006-3446-BFDE-A29FAE3CA545}" destId="{C259AED0-E111-184D-9C71-07BCABE502D7}" srcOrd="1" destOrd="0" presId="urn:microsoft.com/office/officeart/2008/layout/CaptionedPictures"/>
    <dgm:cxn modelId="{A2F2A746-D419-3D45-AB4A-808E82612C1F}" type="presParOf" srcId="{AC3889D2-2006-3446-BFDE-A29FAE3CA545}" destId="{10FF80A9-55E2-8D47-8485-3C8A7F3594C6}" srcOrd="2" destOrd="0" presId="urn:microsoft.com/office/officeart/2008/layout/CaptionedPictures"/>
    <dgm:cxn modelId="{2966FED0-0F39-4D4A-9658-1756EDEEFFA1}" type="presParOf" srcId="{10FF80A9-55E2-8D47-8485-3C8A7F3594C6}" destId="{ADE18CE1-9113-9148-B837-9BE8D79BC3C4}" srcOrd="0" destOrd="0" presId="urn:microsoft.com/office/officeart/2008/layout/CaptionedPictures"/>
    <dgm:cxn modelId="{D698091B-EBEC-1C45-9772-6991EBA7E179}" type="presParOf" srcId="{10FF80A9-55E2-8D47-8485-3C8A7F3594C6}" destId="{730C487D-AFA0-FA46-8528-4766FC0D0CB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2950388" y="2364822"/>
          <a:ext cx="1985923" cy="1985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решений (оптимизация)</a:t>
          </a:r>
        </a:p>
      </dsp:txBody>
      <dsp:txXfrm>
        <a:off x="3241220" y="2655654"/>
        <a:ext cx="1404259" cy="1404259"/>
      </dsp:txXfrm>
    </dsp:sp>
    <dsp:sp modelId="{74148ABB-2276-0C4A-AF71-1C1DDA514857}">
      <dsp:nvSpPr>
        <dsp:cNvPr id="0" name=""/>
        <dsp:cNvSpPr/>
      </dsp:nvSpPr>
      <dsp:spPr>
        <a:xfrm rot="12900000">
          <a:off x="167393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868159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Эксперты ЭС</a:t>
          </a:r>
        </a:p>
      </dsp:txBody>
      <dsp:txXfrm>
        <a:off x="912365" y="1154582"/>
        <a:ext cx="1798215" cy="1420889"/>
      </dsp:txXfrm>
    </dsp:sp>
    <dsp:sp modelId="{08CA93C2-E7AB-944A-89E4-95437DAE86F8}">
      <dsp:nvSpPr>
        <dsp:cNvPr id="0" name=""/>
        <dsp:cNvSpPr/>
      </dsp:nvSpPr>
      <dsp:spPr>
        <a:xfrm rot="16200000">
          <a:off x="3182823" y="1232775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000036" y="592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ЛПР СППР</a:t>
          </a:r>
        </a:p>
      </dsp:txBody>
      <dsp:txXfrm>
        <a:off x="3044242" y="44798"/>
        <a:ext cx="1798215" cy="1420889"/>
      </dsp:txXfrm>
    </dsp:sp>
    <dsp:sp modelId="{FFDC4AAC-B597-AE4D-BF7C-DADE408762B4}">
      <dsp:nvSpPr>
        <dsp:cNvPr id="0" name=""/>
        <dsp:cNvSpPr/>
      </dsp:nvSpPr>
      <dsp:spPr>
        <a:xfrm rot="19500000">
          <a:off x="469171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131913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Машинное обучение</a:t>
          </a:r>
        </a:p>
      </dsp:txBody>
      <dsp:txXfrm>
        <a:off x="5176119" y="1154582"/>
        <a:ext cx="1798215" cy="1420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790478" y="780694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Машинное обучение</a:t>
          </a:r>
        </a:p>
      </dsp:txBody>
      <dsp:txXfrm>
        <a:off x="2790478" y="780694"/>
        <a:ext cx="2305742" cy="1152871"/>
      </dsp:txXfrm>
    </dsp:sp>
    <dsp:sp modelId="{F97AE900-9DB1-4E42-9554-9580C6F9C767}">
      <dsp:nvSpPr>
        <dsp:cNvPr id="0" name=""/>
        <dsp:cNvSpPr/>
      </dsp:nvSpPr>
      <dsp:spPr>
        <a:xfrm>
          <a:off x="529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с учителем</a:t>
          </a:r>
        </a:p>
      </dsp:txBody>
      <dsp:txXfrm>
        <a:off x="529" y="2417772"/>
        <a:ext cx="2305742" cy="1152871"/>
      </dsp:txXfrm>
    </dsp:sp>
    <dsp:sp modelId="{EF33EFF4-6893-9A46-A244-D26FF86EEADF}">
      <dsp:nvSpPr>
        <dsp:cNvPr id="0" name=""/>
        <dsp:cNvSpPr/>
      </dsp:nvSpPr>
      <dsp:spPr>
        <a:xfrm>
          <a:off x="2790478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без учителя</a:t>
          </a:r>
        </a:p>
      </dsp:txBody>
      <dsp:txXfrm>
        <a:off x="2790478" y="2417772"/>
        <a:ext cx="2305742" cy="1152871"/>
      </dsp:txXfrm>
    </dsp:sp>
    <dsp:sp modelId="{C7355EA6-372A-7C4B-A64A-BFA911CC8D09}">
      <dsp:nvSpPr>
        <dsp:cNvPr id="0" name=""/>
        <dsp:cNvSpPr/>
      </dsp:nvSpPr>
      <dsp:spPr>
        <a:xfrm>
          <a:off x="5580427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...</a:t>
          </a:r>
        </a:p>
      </dsp:txBody>
      <dsp:txXfrm>
        <a:off x="5580427" y="2417772"/>
        <a:ext cx="2305742" cy="11528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6DB29-51C0-2847-A9C1-24B9D8EEEE40}">
      <dsp:nvSpPr>
        <dsp:cNvPr id="0" name=""/>
        <dsp:cNvSpPr/>
      </dsp:nvSpPr>
      <dsp:spPr>
        <a:xfrm>
          <a:off x="7250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99548-2EDA-044B-8D0C-409680939469}">
      <dsp:nvSpPr>
        <dsp:cNvPr id="0" name=""/>
        <dsp:cNvSpPr/>
      </dsp:nvSpPr>
      <dsp:spPr>
        <a:xfrm>
          <a:off x="136625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022F6-31FD-9A48-BCE8-1454950B02D1}">
      <dsp:nvSpPr>
        <dsp:cNvPr id="0" name=""/>
        <dsp:cNvSpPr/>
      </dsp:nvSpPr>
      <dsp:spPr>
        <a:xfrm>
          <a:off x="136625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Масштабируемость на вычислительном кластере</a:t>
          </a:r>
        </a:p>
      </dsp:txBody>
      <dsp:txXfrm>
        <a:off x="136625" y="3303189"/>
        <a:ext cx="2328751" cy="821912"/>
      </dsp:txXfrm>
    </dsp:sp>
    <dsp:sp modelId="{7D8C22E1-5668-B844-B76E-9B90248A58EC}">
      <dsp:nvSpPr>
        <dsp:cNvPr id="0" name=""/>
        <dsp:cNvSpPr/>
      </dsp:nvSpPr>
      <dsp:spPr>
        <a:xfrm>
          <a:off x="3083807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DB65C-D622-0940-B32C-66F8FDE239D1}">
      <dsp:nvSpPr>
        <dsp:cNvPr id="0" name=""/>
        <dsp:cNvSpPr/>
      </dsp:nvSpPr>
      <dsp:spPr>
        <a:xfrm>
          <a:off x="3213182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A1D1-2016-CB4F-99BD-835E3972E2A9}">
      <dsp:nvSpPr>
        <dsp:cNvPr id="0" name=""/>
        <dsp:cNvSpPr/>
      </dsp:nvSpPr>
      <dsp:spPr>
        <a:xfrm>
          <a:off x="3213182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Полиномиальное (быстрое) время решения задачи обученным агентом</a:t>
          </a:r>
        </a:p>
      </dsp:txBody>
      <dsp:txXfrm>
        <a:off x="3213182" y="3303189"/>
        <a:ext cx="2328751" cy="821912"/>
      </dsp:txXfrm>
    </dsp:sp>
    <dsp:sp modelId="{57B0D36D-CEC9-324D-9494-1F152CC35205}">
      <dsp:nvSpPr>
        <dsp:cNvPr id="0" name=""/>
        <dsp:cNvSpPr/>
      </dsp:nvSpPr>
      <dsp:spPr>
        <a:xfrm>
          <a:off x="6160364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9AED0-E111-184D-9C71-07BCABE502D7}">
      <dsp:nvSpPr>
        <dsp:cNvPr id="0" name=""/>
        <dsp:cNvSpPr/>
      </dsp:nvSpPr>
      <dsp:spPr>
        <a:xfrm>
          <a:off x="6289739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C487D-AFA0-FA46-8528-4766FC0D0CB0}">
      <dsp:nvSpPr>
        <dsp:cNvPr id="0" name=""/>
        <dsp:cNvSpPr/>
      </dsp:nvSpPr>
      <dsp:spPr>
        <a:xfrm>
          <a:off x="6289739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В большинстве случаев задачу можно описать</a:t>
          </a:r>
          <a:r>
            <a:rPr lang="en-US" sz="1100" kern="1200" dirty="0"/>
            <a:t> </a:t>
          </a:r>
          <a:r>
            <a:rPr lang="ru-RU" sz="1100" kern="1200" dirty="0"/>
            <a:t>без использования сложных аналитических математических моделей, а сразу на языке программирования</a:t>
          </a:r>
        </a:p>
      </dsp:txBody>
      <dsp:txXfrm>
        <a:off x="6289739" y="3303189"/>
        <a:ext cx="2328751" cy="821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6:18:52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24575,'5'5'0,"-1"-1"0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02.09.2022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02.09.2022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02.09.2022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02.09.2022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02.09.2022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02.09.2022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02.09.2022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ay.io/en/master/rllib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dakov/rlopt/blob/main/tsp-simple.ipynb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22513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</a:t>
            </a:r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DF53D-8CD7-AF40-B1F6-7436584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356CD-B772-234D-A75D-041D54AC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Реализовать</a:t>
            </a:r>
            <a:r>
              <a:rPr lang="en-US" dirty="0"/>
              <a:t> </a:t>
            </a:r>
            <a:r>
              <a:rPr lang="ru-RU" dirty="0"/>
              <a:t>решение задачи </a:t>
            </a:r>
            <a:r>
              <a:rPr lang="en-US" dirty="0"/>
              <a:t>Cliff </a:t>
            </a:r>
            <a:r>
              <a:rPr lang="ru-RU" dirty="0"/>
              <a:t>методами: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SARSA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Q-</a:t>
            </a:r>
            <a:r>
              <a:rPr lang="ru-RU" sz="2400" dirty="0"/>
              <a:t>обучение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Любым другим методом используя библиотеку </a:t>
            </a:r>
            <a:r>
              <a:rPr lang="en-US" sz="2400" dirty="0">
                <a:hlinkClick r:id="rId2"/>
              </a:rPr>
              <a:t>RLlib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Вывести результаты обучения: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найденные траектории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графики вознаграждения в зависимости от числа эпизодов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0B5A78-B9E7-F349-AC3A-2CB7F548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40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57E51-9A69-0C44-9EFA-794231A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с подкреплением для управления вертолетами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36761-CE5C-AA48-A3EE-1C7F8B3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293" y="1807571"/>
            <a:ext cx="2185277" cy="28373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0942AA-6BBD-B441-B710-AF4F73B58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12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20E5A0-10F4-6642-834A-A2BCFD37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36" y="2327130"/>
            <a:ext cx="5162126" cy="1798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F1C67-9525-0343-B7DA-43571D375878}"/>
              </a:ext>
            </a:extLst>
          </p:cNvPr>
          <p:cNvSpPr txBox="1"/>
          <p:nvPr/>
        </p:nvSpPr>
        <p:spPr>
          <a:xfrm>
            <a:off x="358589" y="4533236"/>
            <a:ext cx="832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Coates A., </a:t>
            </a:r>
            <a:r>
              <a:rPr lang="en" dirty="0" err="1"/>
              <a:t>Abbeel</a:t>
            </a:r>
            <a:r>
              <a:rPr lang="en" dirty="0"/>
              <a:t> P., Ng A.Y. (2017) Autonomous Helicopter Flight Using Reinforcement Learning. In: </a:t>
            </a:r>
            <a:r>
              <a:rPr lang="en" dirty="0" err="1"/>
              <a:t>Sammut</a:t>
            </a:r>
            <a:r>
              <a:rPr lang="en" dirty="0"/>
              <a:t> C., Webb G.I. (eds) Encyclopedia of Machine Learning and Data Mining. Springer, Boston, MA. https://</a:t>
            </a:r>
            <a:r>
              <a:rPr lang="en" dirty="0" err="1"/>
              <a:t>doi.org</a:t>
            </a:r>
            <a:r>
              <a:rPr lang="en" dirty="0"/>
              <a:t>/10.1007/978-1-4899-7687-1_16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79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  <p:pic>
        <p:nvPicPr>
          <p:cNvPr id="5" name="Picture 2" descr="Deep reinforcement learning structure for cryptocurrency trading. |  Download Scientific Diagram">
            <a:extLst>
              <a:ext uri="{FF2B5EF4-FFF2-40B4-BE49-F238E27FC236}">
                <a16:creationId xmlns:a16="http://schemas.microsoft.com/office/drawing/2014/main" id="{4278EBBA-29A3-084B-AAEC-FEC3D7A6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3058878"/>
            <a:ext cx="4880610" cy="329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gym.openai.com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80AD3-A1E2-C440-922A-2419D3C7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 это происходит в реальности</a:t>
            </a:r>
          </a:p>
        </p:txBody>
      </p:sp>
      <p:pic>
        <p:nvPicPr>
          <p:cNvPr id="5" name="videoplayback" descr="videoplayback">
            <a:hlinkClick r:id="" action="ppaction://media"/>
            <a:extLst>
              <a:ext uri="{FF2B5EF4-FFF2-40B4-BE49-F238E27FC236}">
                <a16:creationId xmlns:a16="http://schemas.microsoft.com/office/drawing/2014/main" id="{5D274CD7-9445-E746-9FB3-4FE382D79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0050" y="1825625"/>
            <a:ext cx="5802313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127287-9B40-B448-9EF5-919FF2A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9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F4EDE-1519-134B-80EF-763249C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857"/>
            <a:ext cx="7886700" cy="591315"/>
          </a:xfrm>
        </p:spPr>
        <p:txBody>
          <a:bodyPr>
            <a:noAutofit/>
          </a:bodyPr>
          <a:lstStyle/>
          <a:p>
            <a:r>
              <a:rPr lang="ru-RU" sz="3600" dirty="0"/>
              <a:t>Обучение с подкреплением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BE7CA7-EAE5-7D4D-80B2-D2A5C982A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93" y="1024384"/>
            <a:ext cx="5170639" cy="1902949"/>
          </a:xfrm>
          <a:prstGeom prst="rect">
            <a:avLst/>
          </a:prstGeom>
        </p:spPr>
      </p:pic>
      <p:pic>
        <p:nvPicPr>
          <p:cNvPr id="6" name="knocked-over-stand-up" descr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37D58D5C-109F-614C-B389-25154867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8532" y="3130537"/>
            <a:ext cx="5170638" cy="34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A737B-66EA-0F41-9E85-7979167C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0427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4E5383-AE5D-DC4D-926C-7248192E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  <p:pic>
        <p:nvPicPr>
          <p:cNvPr id="3074" name="Picture 2" descr="Travelling Salesman Problem">
            <a:extLst>
              <a:ext uri="{FF2B5EF4-FFF2-40B4-BE49-F238E27FC236}">
                <a16:creationId xmlns:a16="http://schemas.microsoft.com/office/drawing/2014/main" id="{EE94ABA5-3450-9F49-B7B2-35F257CE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" y="1039179"/>
            <a:ext cx="4705350" cy="33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122ED50-B5C9-1A47-BF59-4F7F24B59A30}"/>
              </a:ext>
            </a:extLst>
          </p:cNvPr>
          <p:cNvGraphicFramePr>
            <a:graphicFrameLocks noGrp="1"/>
          </p:cNvGraphicFramePr>
          <p:nvPr/>
        </p:nvGraphicFramePr>
        <p:xfrm>
          <a:off x="3882152" y="4222751"/>
          <a:ext cx="4877275" cy="2133600"/>
        </p:xfrm>
        <a:graphic>
          <a:graphicData uri="http://schemas.openxmlformats.org/drawingml/2006/table">
            <a:tbl>
              <a:tblPr/>
              <a:tblGrid>
                <a:gridCol w="975455">
                  <a:extLst>
                    <a:ext uri="{9D8B030D-6E8A-4147-A177-3AD203B41FA5}">
                      <a16:colId xmlns:a16="http://schemas.microsoft.com/office/drawing/2014/main" val="404017101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810804049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58816192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197713587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4200601830"/>
                    </a:ext>
                  </a:extLst>
                </a:gridCol>
              </a:tblGrid>
              <a:tr h="357537">
                <a:tc>
                  <a:txBody>
                    <a:bodyPr/>
                    <a:lstStyle/>
                    <a:p>
                      <a:pPr fontAlgn="t"/>
                      <a:endParaRPr lang="ru-RU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17311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1850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848395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4555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125993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13D7B7-57C8-314E-8CAE-FE04B6AFF689}"/>
              </a:ext>
            </a:extLst>
          </p:cNvPr>
          <p:cNvSpPr/>
          <p:nvPr/>
        </p:nvSpPr>
        <p:spPr>
          <a:xfrm>
            <a:off x="5533904" y="1039178"/>
            <a:ext cx="2981446" cy="25955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098F-E269-4C44-AF19-3BE92F9B56BC}"/>
              </a:ext>
            </a:extLst>
          </p:cNvPr>
          <p:cNvSpPr txBox="1"/>
          <p:nvPr/>
        </p:nvSpPr>
        <p:spPr>
          <a:xfrm>
            <a:off x="102870" y="4841484"/>
            <a:ext cx="362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  <a:r>
              <a:rPr lang="ru-RU" dirty="0"/>
              <a:t>Сколько решений для </a:t>
            </a:r>
            <a:r>
              <a:rPr lang="en-US" dirty="0"/>
              <a:t>N </a:t>
            </a:r>
            <a:r>
              <a:rPr lang="ru-RU" dirty="0"/>
              <a:t>вершин?</a:t>
            </a:r>
          </a:p>
        </p:txBody>
      </p:sp>
    </p:spTree>
    <p:extLst>
      <p:ext uri="{BB962C8B-B14F-4D97-AF65-F5344CB8AC3E}">
        <p14:creationId xmlns:p14="http://schemas.microsoft.com/office/powerpoint/2010/main" val="860344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E46DA-6D90-6740-8BB9-BF774C44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517" y="612561"/>
            <a:ext cx="6771894" cy="3580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18B58-F67D-DD49-B28D-E2300AE0B6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1005"/>
            <a:ext cx="5537803" cy="36669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B268B-FF0E-2840-B458-76E18748D7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162"/>
          <a:stretch/>
        </p:blipFill>
        <p:spPr>
          <a:xfrm>
            <a:off x="3456000" y="4192636"/>
            <a:ext cx="5048772" cy="2389129"/>
          </a:xfrm>
          <a:prstGeom prst="rect">
            <a:avLst/>
          </a:prstGeom>
        </p:spPr>
      </p:pic>
      <p:pic>
        <p:nvPicPr>
          <p:cNvPr id="8" name="rl_fuel" descr="rl_fuel">
            <a:hlinkClick r:id="" action="ppaction://media"/>
            <a:extLst>
              <a:ext uri="{FF2B5EF4-FFF2-40B4-BE49-F238E27FC236}">
                <a16:creationId xmlns:a16="http://schemas.microsoft.com/office/drawing/2014/main" id="{2E7B634E-1B23-8044-ABC8-FDDD20579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0493" y="296651"/>
            <a:ext cx="2883507" cy="57649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7C3AA-D8D3-5749-ACE1-95007C09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49"/>
            <a:ext cx="8420757" cy="817288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Подходы к оптимизации транспорта</a:t>
            </a:r>
          </a:p>
        </p:txBody>
      </p:sp>
    </p:spTree>
    <p:extLst>
      <p:ext uri="{BB962C8B-B14F-4D97-AF65-F5344CB8AC3E}">
        <p14:creationId xmlns:p14="http://schemas.microsoft.com/office/powerpoint/2010/main" val="14983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98632" y="372898"/>
            <a:ext cx="809103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ea typeface="Consolas" charset="0"/>
                <a:cs typeface="Consolas" charset="0"/>
              </a:rPr>
              <a:t> 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Цели машинного обучения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98632" y="4423939"/>
            <a:ext cx="7951552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А может быть нам не важно кто на фото? </a:t>
            </a:r>
          </a:p>
          <a:p>
            <a:r>
              <a:rPr lang="ru-RU" dirty="0">
                <a:solidFill>
                  <a:schemeClr val="tx1"/>
                </a:solidFill>
                <a:ea typeface="Consolas" charset="0"/>
                <a:cs typeface="Consolas" charset="0"/>
              </a:rPr>
              <a:t>Нам важно достигать тех целей которые преследует бизнес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2" y="1237728"/>
            <a:ext cx="7876789" cy="31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92382-86FE-3149-9CD4-58AA66C0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823"/>
            <a:ext cx="7886700" cy="1325563"/>
          </a:xfrm>
        </p:spPr>
        <p:txBody>
          <a:bodyPr/>
          <a:lstStyle/>
          <a:p>
            <a:r>
              <a:rPr lang="ru-RU" dirty="0"/>
              <a:t>Преимущества решения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FFC4EB4-A695-B44F-8EE4-11C8089294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1227" y="1408386"/>
          <a:ext cx="8755117" cy="544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846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Реализовать класс среды – игрока унаследовав его от </a:t>
            </a:r>
            <a:r>
              <a:rPr lang="en-US" sz="2400" dirty="0" err="1"/>
              <a:t>gym.Env</a:t>
            </a:r>
            <a:r>
              <a:rPr lang="ru-RU" sz="2400" dirty="0"/>
              <a:t> </a:t>
            </a:r>
          </a:p>
          <a:p>
            <a:pPr lvl="1"/>
            <a:r>
              <a:rPr lang="ru-RU" sz="2000" dirty="0"/>
              <a:t>В нем реализуйте любую простую стратегию игры, не обязательно с подкреплением</a:t>
            </a:r>
          </a:p>
          <a:p>
            <a:r>
              <a:rPr lang="ru-RU" sz="2400" dirty="0"/>
              <a:t>Научиться запускать любой из алгоритмов обучения с подкреплением из </a:t>
            </a:r>
            <a:r>
              <a:rPr lang="en-US" sz="2400" dirty="0"/>
              <a:t>stable_baselines3</a:t>
            </a:r>
            <a:r>
              <a:rPr lang="ru-RU" sz="2400" dirty="0"/>
              <a:t> с написанным Вами агентом</a:t>
            </a:r>
          </a:p>
          <a:p>
            <a:r>
              <a:rPr lang="ru-RU" sz="2400" dirty="0"/>
              <a:t>Научился ли агент из </a:t>
            </a:r>
            <a:r>
              <a:rPr lang="en-US" sz="2400" dirty="0"/>
              <a:t>stable_baselines3</a:t>
            </a:r>
            <a:r>
              <a:rPr lang="ru-RU" sz="2400" dirty="0"/>
              <a:t> обыгрывать Вашу стратегию? Как быстро? Ответ подкрепите цифрами</a:t>
            </a:r>
          </a:p>
          <a:p>
            <a:r>
              <a:rPr lang="ru-RU" sz="2400" dirty="0"/>
              <a:t>Пришлите ссылку ноутбук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За образец возьмите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https://github.com/sudakov/rlopt/blob/main/tsp-simple.ipynb</a:t>
            </a:r>
            <a:endParaRPr lang="ru-RU" sz="20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14:cNvPr>
              <p14:cNvContentPartPr/>
              <p14:nvPr/>
            </p14:nvContentPartPr>
            <p14:xfrm>
              <a:off x="4254266" y="6069911"/>
              <a:ext cx="3600" cy="36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9946" y="6065591"/>
                <a:ext cx="12240" cy="12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18CEE3-D47A-DA49-B2FA-52CA6496A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837" y="1506175"/>
            <a:ext cx="3523676" cy="31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198" r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0894" b="-8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5406B73-6F7E-B84A-B74F-D883441C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3436"/>
              </p:ext>
            </p:extLst>
          </p:nvPr>
        </p:nvGraphicFramePr>
        <p:xfrm>
          <a:off x="5016500" y="30936"/>
          <a:ext cx="4127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6516753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910359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663383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765305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730178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8.8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4.4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5.3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500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2.3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3491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9906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0728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-2.0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63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достижению целей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5688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5EAD5B-86F7-AC4F-809B-04EB2316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2582" t="-15172" b="-524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80" t="-34012" r="-920" b="-7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08464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A9858-5BDE-9846-A118-BBD506E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0234-EFC1-9949-BF43-54FC078D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Обобщенная итерация по стратегиям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B5BB77-0820-0F4E-8D60-6061C4819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86229"/>
            <a:ext cx="2188691" cy="3556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771048-2624-854E-9A83-D8ED586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98F9C-E472-DF4D-AB9E-84FF73E6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04" y="2133599"/>
            <a:ext cx="4915758" cy="30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6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6"/>
            <a:ext cx="7886700" cy="55015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610072"/>
            <a:ext cx="7886700" cy="5637856"/>
          </a:xfrm>
        </p:spPr>
        <p:txBody>
          <a:bodyPr>
            <a:noAutofit/>
          </a:bodyPr>
          <a:lstStyle/>
          <a:p>
            <a:r>
              <a:rPr lang="ru-RU" sz="1400" dirty="0"/>
              <a:t>Цель — обыграть дилера (крупье). </a:t>
            </a:r>
          </a:p>
          <a:p>
            <a:r>
              <a:rPr lang="ru-RU" sz="1400" dirty="0"/>
              <a:t>Значения очков каждой карты: </a:t>
            </a:r>
          </a:p>
          <a:p>
            <a:pPr lvl="1"/>
            <a:r>
              <a:rPr lang="ru-RU" sz="1400" dirty="0"/>
              <a:t>от двойки до десятки — от 2 до 10 соответственно, </a:t>
            </a:r>
          </a:p>
          <a:p>
            <a:pPr lvl="1"/>
            <a:r>
              <a:rPr lang="ru-RU" sz="14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400" dirty="0"/>
              <a:t>картинок (король, дама, валет) — 10.</a:t>
            </a:r>
          </a:p>
          <a:p>
            <a:r>
              <a:rPr lang="ru-RU" sz="1400" dirty="0"/>
              <a:t>Если у игрока и дилера число очков на руках равное, то ничья.</a:t>
            </a:r>
          </a:p>
          <a:p>
            <a:r>
              <a:rPr lang="ru-RU" sz="14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400" dirty="0"/>
              <a:t>Если у игрока набралось 21 очко, то такая ситуация и называется </a:t>
            </a:r>
            <a:r>
              <a:rPr lang="ru-RU" sz="1400" i="1" dirty="0"/>
              <a:t>блек-</a:t>
            </a:r>
            <a:r>
              <a:rPr lang="ru-RU" sz="1400" i="1" dirty="0" err="1"/>
              <a:t>джек</a:t>
            </a:r>
            <a:r>
              <a:rPr lang="ru-RU" sz="1400" i="1" dirty="0"/>
              <a:t>. </a:t>
            </a:r>
            <a:r>
              <a:rPr lang="ru-RU" sz="1400" dirty="0"/>
              <a:t>Игрок выигрывает.</a:t>
            </a:r>
          </a:p>
          <a:p>
            <a:r>
              <a:rPr lang="ru-RU" sz="1400" dirty="0"/>
              <a:t>Игроку, у которого не блек-</a:t>
            </a:r>
            <a:r>
              <a:rPr lang="ru-RU" sz="1400" dirty="0" err="1"/>
              <a:t>джек</a:t>
            </a:r>
            <a:r>
              <a:rPr lang="ru-RU" sz="1400" dirty="0"/>
              <a:t>, предлагается на выбор либо взять ещё</a:t>
            </a:r>
            <a:r>
              <a:rPr lang="en" sz="1400" dirty="0"/>
              <a:t>, </a:t>
            </a:r>
            <a:r>
              <a:rPr lang="ru-RU" sz="1400" dirty="0"/>
              <a:t>либо остаться при тех картах, которые на руке.</a:t>
            </a:r>
          </a:p>
          <a:p>
            <a:r>
              <a:rPr lang="ru-RU" sz="1400" dirty="0"/>
              <a:t>Если у игрока после взятия новой карты сумма очков превысит 21, то такая ситуация называется «перебор». Дилер произносит «много» и снимает ставку игрока в пользу казино.</a:t>
            </a:r>
          </a:p>
          <a:p>
            <a:r>
              <a:rPr lang="ru-RU" sz="14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400" dirty="0" err="1"/>
              <a:t>джека</a:t>
            </a:r>
            <a:r>
              <a:rPr lang="ru-RU" sz="14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4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400" dirty="0"/>
              <a:t>Пусть выигрыш – это </a:t>
            </a:r>
            <a:r>
              <a:rPr lang="en-US" sz="1400" dirty="0"/>
              <a:t>$1</a:t>
            </a:r>
            <a:r>
              <a:rPr lang="ru-RU" sz="1400" dirty="0"/>
              <a:t>, проигрыш -</a:t>
            </a:r>
            <a:r>
              <a:rPr lang="en-US" sz="1400" dirty="0"/>
              <a:t>$1</a:t>
            </a:r>
            <a:r>
              <a:rPr lang="ru-RU" sz="1400" dirty="0"/>
              <a:t>, ничья </a:t>
            </a:r>
            <a:r>
              <a:rPr lang="en-US" sz="1400" dirty="0"/>
              <a:t>$</a:t>
            </a:r>
            <a:r>
              <a:rPr lang="ru-RU" sz="1400" dirty="0"/>
              <a:t>0.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b="1" dirty="0"/>
              <a:t>Давайте определим </a:t>
            </a:r>
            <a:r>
              <a:rPr lang="en-US" sz="1400" b="1" dirty="0"/>
              <a:t>MDP </a:t>
            </a:r>
            <a:r>
              <a:rPr lang="ru-RU" sz="14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Блэк-джек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2F86-B33F-9D43-97F0-AF44849DEE97}"/>
              </a:ext>
            </a:extLst>
          </p:cNvPr>
          <p:cNvSpPr txBox="1"/>
          <p:nvPr/>
        </p:nvSpPr>
        <p:spPr>
          <a:xfrm>
            <a:off x="628649" y="6356351"/>
            <a:ext cx="42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Повторить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F8DDF-2B53-0B4C-A457-FD873A8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без исследовательских стартов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A4C364-9045-394E-93EB-AF16D05D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6100"/>
            <a:ext cx="7563880" cy="48030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A3EA2-250A-8A40-96EB-E68A556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dirty="0" err="1"/>
              <a:t>Барто</a:t>
            </a:r>
            <a:r>
              <a:rPr lang="ru-RU" sz="2400" dirty="0"/>
              <a:t> Эндрю Г. Обучение с подкреплением</a:t>
            </a:r>
          </a:p>
          <a:p>
            <a:r>
              <a:rPr lang="en" sz="2400" dirty="0"/>
              <a:t>https://</a:t>
            </a:r>
            <a:r>
              <a:rPr lang="en" sz="2400" dirty="0" err="1"/>
              <a:t>gym.openai.com</a:t>
            </a:r>
            <a:endParaRPr lang="en" sz="2400" dirty="0"/>
          </a:p>
          <a:p>
            <a:r>
              <a:rPr lang="en" sz="2400" dirty="0"/>
              <a:t>https://</a:t>
            </a:r>
            <a:r>
              <a:rPr lang="en" sz="2400" dirty="0" err="1"/>
              <a:t>ray.io</a:t>
            </a:r>
            <a:endParaRPr lang="en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9ABCE-A642-6447-91A8-1143F029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172930"/>
            <a:ext cx="8231145" cy="982642"/>
          </a:xfrm>
        </p:spPr>
        <p:txBody>
          <a:bodyPr>
            <a:noAutofit/>
          </a:bodyPr>
          <a:lstStyle/>
          <a:p>
            <a:r>
              <a:rPr lang="ru-RU" sz="4000" dirty="0"/>
              <a:t>Методы с разделенной стратегией (</a:t>
            </a:r>
            <a:r>
              <a:rPr lang="en-US" sz="4000" dirty="0"/>
              <a:t>off-policy</a:t>
            </a:r>
            <a:r>
              <a:rPr lang="ru-RU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Задача: 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имея лишь эпизоды со стратегией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целевая стратегия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2400" dirty="0"/>
                  <a:t> – поведенческая</a:t>
                </a:r>
              </a:p>
              <a:p>
                <a:pPr marL="0" indent="0">
                  <a:buNone/>
                </a:pPr>
                <a:r>
                  <a:rPr lang="ru-RU" sz="2400" dirty="0"/>
                  <a:t>Можно оценить если</a:t>
                </a:r>
                <a:r>
                  <a:rPr lang="en-US" sz="2400" dirty="0"/>
                  <a:t> </a:t>
                </a:r>
                <a:r>
                  <a:rPr lang="ru-RU" sz="2400" dirty="0"/>
                  <a:t>выполняется предположение о покрытии: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  <a:blipFill>
                <a:blip r:embed="rId2"/>
                <a:stretch>
                  <a:fillRect l="-1077" t="-1504" b="-31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BACE8E-74FF-2641-B098-16DA30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81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B3719-40C2-7F45-AAD8-9465965C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198"/>
            <a:ext cx="7886700" cy="648128"/>
          </a:xfrm>
        </p:spPr>
        <p:txBody>
          <a:bodyPr>
            <a:normAutofit fontScale="90000"/>
          </a:bodyPr>
          <a:lstStyle/>
          <a:p>
            <a:r>
              <a:rPr lang="ru-RU" dirty="0"/>
              <a:t>Оценка дохода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Коэффициент выборки по значимости: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множество всех временных шагов, на которых встречалось состояние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момент первого завершения эпизода после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Обыкновенная выборка по значимости: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Взвешенная выборка по значимости: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  <a:blipFill>
                <a:blip r:embed="rId2"/>
                <a:stretch>
                  <a:fillRect l="-863" t="-5152" b="-12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C07AA-D8E6-8E4A-9B1E-714833E0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527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409F5-9FB9-714A-B165-8ECB633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с разделенной стратегией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9BA61C-8A4C-C946-826A-4054DCF0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6" y="1819125"/>
            <a:ext cx="8179214" cy="453722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FAF38-501C-FD45-9758-609E03ED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1908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BB6D2-26F9-6644-B022-AAE29A79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оптимальной стратегии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E00EA9-852F-1D44-A0F6-459943487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276" y="1593270"/>
            <a:ext cx="7761073" cy="479883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39A5C6-6BB8-D14F-B566-28F227F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9092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5B78B-BB94-A645-A1D2-3D067876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на основе временных различий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TD(0)</a:t>
                </a:r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1608" t="-8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CCC93-24AB-E841-B28E-12A7EE13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01A29B-70F6-D64A-9B34-BD2D754D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" y="2866425"/>
            <a:ext cx="7581213" cy="34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45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B4FC6-1C2D-CB48-B44C-9A991A2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Случайное блуждание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</p:spPr>
            <p:txBody>
              <a:bodyPr/>
              <a:lstStyle/>
              <a:p>
                <a:r>
                  <a:rPr lang="ru-RU" dirty="0"/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– равновероятно вправо и влево</a:t>
                </a:r>
              </a:p>
              <a:p>
                <a:r>
                  <a:rPr lang="ru-RU" dirty="0"/>
                  <a:t>Квадраты – это конечные состояния</a:t>
                </a:r>
              </a:p>
              <a:p>
                <a:r>
                  <a:rPr lang="ru-RU" dirty="0"/>
                  <a:t>Переход из состояния </a:t>
                </a:r>
                <a:r>
                  <a:rPr lang="en-US" dirty="0"/>
                  <a:t>E </a:t>
                </a:r>
                <a:r>
                  <a:rPr lang="ru-RU" dirty="0"/>
                  <a:t>вправо – вознаграждение 1, иначе  вознаграждение 0.</a:t>
                </a:r>
              </a:p>
              <a:p>
                <a:r>
                  <a:rPr lang="ru-RU" dirty="0"/>
                  <a:t>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двумя методами: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/>
                  <a:t>Аналитически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TD(0)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  <a:blipFill>
                <a:blip r:embed="rId2"/>
                <a:stretch>
                  <a:fillRect l="-1447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EAE2D-C02C-4644-AA75-8110249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B37F-F270-944A-AD5F-B80796C2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5" y="1581565"/>
            <a:ext cx="7032025" cy="9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7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CC509-42C9-8A44-B826-ABBE0146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TD(0) </a:t>
            </a:r>
            <a:r>
              <a:rPr lang="ru-RU" dirty="0"/>
              <a:t>и Монте-Карло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1CD923-23F3-7442-8DE7-7D961252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34" y="1882471"/>
            <a:ext cx="6117281" cy="42820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4C4B1-75D3-674E-BBED-3C390133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82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B6EDA-09C9-0845-A483-C02B9BF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3B391-CC54-B249-B481-905C3C11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173149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" dirty="0"/>
              <a:t>A,0,B,0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B,0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6AB05-2D8E-2949-B1E5-99A39EE1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215A-F3A6-8A44-9570-853B1C43C450}"/>
              </a:ext>
            </a:extLst>
          </p:cNvPr>
          <p:cNvSpPr txBox="1"/>
          <p:nvPr/>
        </p:nvSpPr>
        <p:spPr>
          <a:xfrm>
            <a:off x="3052119" y="1690689"/>
            <a:ext cx="276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3109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D588A-E27A-1A43-ABC9-1F14B9B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D7979-282F-9F44-9891-FF268A3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573" y="1825625"/>
            <a:ext cx="6746789" cy="2062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V(B) = ¾</a:t>
            </a:r>
          </a:p>
          <a:p>
            <a:pPr marL="0" indent="0">
              <a:buNone/>
            </a:pPr>
            <a:r>
              <a:rPr lang="en-US" dirty="0"/>
              <a:t>V(A) = 0 – </a:t>
            </a:r>
            <a:r>
              <a:rPr lang="ru-RU" dirty="0"/>
              <a:t>Монте-Карло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V(A) = ¾ - TD(0)</a:t>
            </a:r>
            <a:r>
              <a:rPr lang="ru-RU" dirty="0"/>
              <a:t> – </a:t>
            </a:r>
            <a:r>
              <a:rPr lang="ru-RU" dirty="0" err="1"/>
              <a:t>стохастически</a:t>
            </a:r>
            <a:r>
              <a:rPr lang="ru-RU" dirty="0"/>
              <a:t> эквивалентная оценка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25E4AE-9697-AB4A-9308-E2D36C48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B4F89-3399-384B-96BE-21C0F19E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9" y="3976689"/>
            <a:ext cx="3323281" cy="256222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51989B6-0104-B248-8171-0119F2B2B410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1731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A,0,B,0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8234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>
            <a:normAutofit fontScale="90000"/>
          </a:bodyPr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2666</TotalTime>
  <Words>3205</Words>
  <Application>Microsoft Macintosh PowerPoint</Application>
  <PresentationFormat>Экран (4:3)</PresentationFormat>
  <Paragraphs>648</Paragraphs>
  <Slides>102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102</vt:i4>
      </vt:variant>
    </vt:vector>
  </HeadingPairs>
  <TitlesOfParts>
    <vt:vector size="111" baseType="lpstr">
      <vt:lpstr>Arial</vt:lpstr>
      <vt:lpstr>Arial Narrow</vt:lpstr>
      <vt:lpstr>Calibri</vt:lpstr>
      <vt:lpstr>Calibri Light</vt:lpstr>
      <vt:lpstr>Cambria Math</vt:lpstr>
      <vt:lpstr>ColfaxWeb</vt:lpstr>
      <vt:lpstr>Courier</vt:lpstr>
      <vt:lpstr>Times New Roman</vt:lpstr>
      <vt:lpstr>Тема Office</vt:lpstr>
      <vt:lpstr>Обучение с подкреплением</vt:lpstr>
      <vt:lpstr>Презентация PowerPoint</vt:lpstr>
      <vt:lpstr>Про цели</vt:lpstr>
      <vt:lpstr>Цели</vt:lpstr>
      <vt:lpstr>Реальные цели прогноза</vt:lpstr>
      <vt:lpstr>Подходы к достижению целей</vt:lpstr>
      <vt:lpstr>Машинное обучение</vt:lpstr>
      <vt:lpstr>Обучение с подкреплением</vt:lpstr>
      <vt:lpstr>Литература</vt:lpstr>
      <vt:lpstr>Характеристики</vt:lpstr>
      <vt:lpstr>Основные понятия</vt:lpstr>
      <vt:lpstr>Обучение с подкреплением для управления вертолетами</vt:lpstr>
      <vt:lpstr>Это не только про роботов</vt:lpstr>
      <vt:lpstr>gym.openai.com</vt:lpstr>
      <vt:lpstr>А как это происходит в реальности</vt:lpstr>
      <vt:lpstr>random_agent.py</vt:lpstr>
      <vt:lpstr>Обучение с подкреплением</vt:lpstr>
      <vt:lpstr>Задача коммивояжёра</vt:lpstr>
      <vt:lpstr>Подходы к оптимизации транспорта</vt:lpstr>
      <vt:lpstr>Преимущества решения</vt:lpstr>
      <vt:lpstr>Крестики-нолики</vt:lpstr>
      <vt:lpstr>Корректируем ценности</vt:lpstr>
      <vt:lpstr>Эволюционный алгоритм</vt:lpstr>
      <vt:lpstr>Задача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Обобщенная итерация по стратегиям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действий</vt:lpstr>
      <vt:lpstr>Метод МК с исследовательскими стартами</vt:lpstr>
      <vt:lpstr>Решение в Блэк-джек</vt:lpstr>
      <vt:lpstr>Монте-Карло без исследовательских стартов</vt:lpstr>
      <vt:lpstr>Методы с разделенной стратегией (off-policy)</vt:lpstr>
      <vt:lpstr>Оценка дохода</vt:lpstr>
      <vt:lpstr>Монте-Карло с разделенной стратегией</vt:lpstr>
      <vt:lpstr>Поиск оптимальной стратегии</vt:lpstr>
      <vt:lpstr>Обучение на основе временных различий</vt:lpstr>
      <vt:lpstr>Случайное блуждание</vt:lpstr>
      <vt:lpstr>Сравнение TD(0) и Монте-Карло</vt:lpstr>
      <vt:lpstr>Пример задачи</vt:lpstr>
      <vt:lpstr>Варианты ответа</vt:lpstr>
      <vt:lpstr>SARSA</vt:lpstr>
      <vt:lpstr>Q-обучение</vt:lpstr>
      <vt:lpstr>Блуждание на краю обрыва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227</cp:revision>
  <cp:lastPrinted>2020-11-28T07:02:07Z</cp:lastPrinted>
  <dcterms:created xsi:type="dcterms:W3CDTF">2016-10-02T08:06:42Z</dcterms:created>
  <dcterms:modified xsi:type="dcterms:W3CDTF">2022-09-02T15:10:12Z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